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3400" cy="7569200"/>
  <p:notesSz cx="10693400" cy="7569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D90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A7A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4150" y="342900"/>
            <a:ext cx="9143149" cy="68573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D90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D90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8130" y="350521"/>
            <a:ext cx="9143149" cy="6857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1627" y="1997455"/>
            <a:ext cx="547649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D90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96" y="2751192"/>
            <a:ext cx="8858757" cy="3362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7A7A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130" y="350521"/>
            <a:ext cx="9143149" cy="6857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2" y="1742947"/>
            <a:ext cx="399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Experiencias</a:t>
            </a:r>
            <a:r>
              <a:rPr spc="-15" dirty="0"/>
              <a:t> </a:t>
            </a:r>
            <a:r>
              <a:rPr spc="-5" dirty="0"/>
              <a:t>únicas</a:t>
            </a:r>
            <a:r>
              <a:rPr spc="-10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O-Med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3731" y="2575051"/>
            <a:ext cx="7717155" cy="3112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3)</a:t>
            </a:r>
            <a:r>
              <a:rPr sz="2000" b="1" spc="-2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Experiencia</a:t>
            </a:r>
            <a:r>
              <a:rPr sz="2000" b="1" spc="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única</a:t>
            </a:r>
            <a:r>
              <a:rPr sz="2000" b="1" spc="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del</a:t>
            </a:r>
            <a:r>
              <a:rPr sz="2000" b="1" spc="-1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olivar</a:t>
            </a:r>
            <a:r>
              <a:rPr sz="2000" b="1" spc="-1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al</a:t>
            </a:r>
            <a:r>
              <a:rPr sz="2000" b="1" spc="-1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7A7A7A"/>
                </a:solidFill>
                <a:latin typeface="Times New Roman"/>
                <a:cs typeface="Times New Roman"/>
              </a:rPr>
              <a:t>plato</a:t>
            </a:r>
            <a:endParaRPr sz="2000">
              <a:latin typeface="Times New Roman"/>
              <a:cs typeface="Times New Roman"/>
            </a:endParaRPr>
          </a:p>
          <a:p>
            <a:pPr marL="85725" algn="just">
              <a:lnSpc>
                <a:spcPct val="100000"/>
              </a:lnSpc>
              <a:spcBef>
                <a:spcPts val="1460"/>
              </a:spcBef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 O-Med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acabamos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de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realizar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una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reforma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integral</a:t>
            </a:r>
            <a:r>
              <a:rPr sz="14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4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almazara,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dirigida</a:t>
            </a:r>
            <a:r>
              <a:rPr sz="14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disfrutar plenamente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una</a:t>
            </a:r>
            <a:endParaRPr sz="1400">
              <a:latin typeface="Times New Roman"/>
              <a:cs typeface="Times New Roman"/>
            </a:endParaRPr>
          </a:p>
          <a:p>
            <a:pPr marL="40640" marR="68580" algn="just">
              <a:lnSpc>
                <a:spcPct val="99400"/>
              </a:lnSpc>
              <a:spcBef>
                <a:spcPts val="360"/>
              </a:spcBef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experiencia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“desde el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olivar hasta </a:t>
            </a:r>
            <a:r>
              <a:rPr sz="14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el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plato”.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Acercar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el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olivar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nuestros clientes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y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divulgar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cultura del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AOVE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son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nuestros principales objetivos.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Hemos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creado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un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espacio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en el que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nuestros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clientes,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ocualquier </a:t>
            </a:r>
            <a:r>
              <a:rPr sz="1400" spc="-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persona que quiera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venir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visitarnos, pueda sumergirse íntegramente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en el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mundo del aceite: un recorrido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único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para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poder entender cada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uno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de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los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procesos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que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intervienen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elaboración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de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un AOVE de alta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calidad,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incluida un área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de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showcooking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para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descubrir cómo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maridar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el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producto con diferentes platos,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todo</a:t>
            </a:r>
            <a:r>
              <a:rPr sz="1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ello</a:t>
            </a:r>
            <a:r>
              <a:rPr sz="1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con</a:t>
            </a:r>
            <a:r>
              <a:rPr sz="1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impresionantes</a:t>
            </a:r>
            <a:r>
              <a:rPr sz="1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vistas</a:t>
            </a:r>
            <a:r>
              <a:rPr sz="1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Sierra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Nevada</a:t>
            </a:r>
            <a:r>
              <a:rPr sz="14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nuestro</a:t>
            </a:r>
            <a:r>
              <a:rPr sz="1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olivar.</a:t>
            </a:r>
            <a:r>
              <a:rPr sz="14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Cabe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destacar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que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propia</a:t>
            </a:r>
            <a:r>
              <a:rPr sz="1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 </a:t>
            </a:r>
            <a:r>
              <a:rPr sz="1400" spc="-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se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enmarca dentro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de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los edificios industriales singulares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y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sostenibles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y 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por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su arquitectura,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ya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merecería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una</a:t>
            </a:r>
            <a:r>
              <a:rPr sz="1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visita.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50800" algn="just">
              <a:lnSpc>
                <a:spcPts val="1675"/>
              </a:lnSpc>
            </a:pP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Precio</a:t>
            </a:r>
            <a:r>
              <a:rPr sz="14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orientativo</a:t>
            </a:r>
            <a:r>
              <a:rPr sz="14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100€/</a:t>
            </a:r>
            <a:r>
              <a:rPr sz="14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persona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 con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cocinero privado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75"/>
              </a:lnSpc>
            </a:pP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+</a:t>
            </a:r>
            <a:r>
              <a:rPr sz="14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visita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</a:t>
            </a:r>
            <a:r>
              <a:rPr sz="14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(mínimo</a:t>
            </a:r>
            <a:r>
              <a:rPr sz="14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personas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requerido)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0889" y="2009437"/>
            <a:ext cx="4027803" cy="26856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4467" y="2506471"/>
            <a:ext cx="3916679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b="0" spc="105" dirty="0">
                <a:latin typeface="Segoe UI Symbol"/>
                <a:cs typeface="Segoe UI Symbol"/>
              </a:rPr>
              <a:t>Espacio</a:t>
            </a:r>
            <a:r>
              <a:rPr b="0" spc="20" dirty="0">
                <a:latin typeface="Segoe UI Symbol"/>
                <a:cs typeface="Segoe UI Symbol"/>
              </a:rPr>
              <a:t> </a:t>
            </a:r>
            <a:r>
              <a:rPr b="0" spc="120" dirty="0">
                <a:latin typeface="Segoe UI Symbol"/>
                <a:cs typeface="Segoe UI Symbol"/>
              </a:rPr>
              <a:t>showcooking</a:t>
            </a:r>
            <a:r>
              <a:rPr b="0" spc="25" dirty="0">
                <a:latin typeface="Segoe UI Symbol"/>
                <a:cs typeface="Segoe UI Symbol"/>
              </a:rPr>
              <a:t> </a:t>
            </a:r>
            <a:r>
              <a:rPr b="0" spc="110" dirty="0">
                <a:latin typeface="Segoe UI Symbol"/>
                <a:cs typeface="Segoe UI Symbol"/>
              </a:rPr>
              <a:t>para </a:t>
            </a:r>
            <a:r>
              <a:rPr b="0" spc="-645" dirty="0">
                <a:latin typeface="Segoe UI Symbol"/>
                <a:cs typeface="Segoe UI Symbol"/>
              </a:rPr>
              <a:t> </a:t>
            </a:r>
            <a:r>
              <a:rPr b="0" spc="165" dirty="0">
                <a:latin typeface="Segoe UI Symbol"/>
                <a:cs typeface="Segoe UI Symbol"/>
              </a:rPr>
              <a:t>cocinar </a:t>
            </a:r>
            <a:r>
              <a:rPr b="0" spc="155" dirty="0">
                <a:latin typeface="Segoe UI Symbol"/>
                <a:cs typeface="Segoe UI Symbol"/>
              </a:rPr>
              <a:t>frente </a:t>
            </a:r>
            <a:r>
              <a:rPr b="0" spc="180" dirty="0">
                <a:latin typeface="Segoe UI Symbol"/>
                <a:cs typeface="Segoe UI Symbol"/>
              </a:rPr>
              <a:t>a </a:t>
            </a:r>
            <a:r>
              <a:rPr b="0" spc="145" dirty="0">
                <a:latin typeface="Segoe UI Symbol"/>
                <a:cs typeface="Segoe UI Symbol"/>
              </a:rPr>
              <a:t>Sierra </a:t>
            </a:r>
            <a:r>
              <a:rPr b="0" spc="150" dirty="0">
                <a:latin typeface="Segoe UI Symbol"/>
                <a:cs typeface="Segoe UI Symbol"/>
              </a:rPr>
              <a:t> </a:t>
            </a:r>
            <a:r>
              <a:rPr b="0" spc="200" dirty="0">
                <a:latin typeface="Segoe UI Symbol"/>
                <a:cs typeface="Segoe UI Symbol"/>
              </a:rPr>
              <a:t>Nevada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8403" y="5459983"/>
            <a:ext cx="3669665" cy="11201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0"/>
              </a:spcBef>
            </a:pPr>
            <a:r>
              <a:rPr sz="2400" spc="140" dirty="0">
                <a:solidFill>
                  <a:srgbClr val="AD901F"/>
                </a:solidFill>
                <a:latin typeface="Segoe UI Symbol"/>
                <a:cs typeface="Segoe UI Symbol"/>
              </a:rPr>
              <a:t>Mesa </a:t>
            </a:r>
            <a:r>
              <a:rPr sz="2400" spc="135" dirty="0">
                <a:solidFill>
                  <a:srgbClr val="AD901F"/>
                </a:solidFill>
                <a:latin typeface="Segoe UI Symbol"/>
                <a:cs typeface="Segoe UI Symbol"/>
              </a:rPr>
              <a:t>de </a:t>
            </a:r>
            <a:r>
              <a:rPr sz="2400" spc="120" dirty="0">
                <a:solidFill>
                  <a:srgbClr val="AD901F"/>
                </a:solidFill>
                <a:latin typeface="Segoe UI Symbol"/>
                <a:cs typeface="Segoe UI Symbol"/>
              </a:rPr>
              <a:t>Cata </a:t>
            </a:r>
            <a:r>
              <a:rPr sz="2400" spc="114" dirty="0">
                <a:solidFill>
                  <a:srgbClr val="AD901F"/>
                </a:solidFill>
                <a:latin typeface="Segoe UI Symbol"/>
                <a:cs typeface="Segoe UI Symbol"/>
              </a:rPr>
              <a:t>para </a:t>
            </a:r>
            <a:r>
              <a:rPr sz="2400" spc="120" dirty="0">
                <a:solidFill>
                  <a:srgbClr val="AD901F"/>
                </a:solidFill>
                <a:latin typeface="Segoe UI Symbol"/>
                <a:cs typeface="Segoe UI Symbol"/>
              </a:rPr>
              <a:t> degustación</a:t>
            </a:r>
            <a:r>
              <a:rPr sz="2400" spc="15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400" spc="135" dirty="0">
                <a:solidFill>
                  <a:srgbClr val="AD901F"/>
                </a:solidFill>
                <a:latin typeface="Segoe UI Symbol"/>
                <a:cs typeface="Segoe UI Symbol"/>
              </a:rPr>
              <a:t>de</a:t>
            </a:r>
            <a:r>
              <a:rPr sz="2400" spc="40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400" spc="114" dirty="0">
                <a:solidFill>
                  <a:srgbClr val="AD901F"/>
                </a:solidFill>
                <a:latin typeface="Segoe UI Symbol"/>
                <a:cs typeface="Segoe UI Symbol"/>
              </a:rPr>
              <a:t>nuestros </a:t>
            </a:r>
            <a:r>
              <a:rPr sz="2400" spc="-640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400" spc="105" dirty="0">
                <a:solidFill>
                  <a:srgbClr val="AD901F"/>
                </a:solidFill>
                <a:latin typeface="Segoe UI Symbol"/>
                <a:cs typeface="Segoe UI Symbol"/>
              </a:rPr>
              <a:t>aceites</a:t>
            </a:r>
            <a:r>
              <a:rPr sz="2400" spc="65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400" spc="155" dirty="0">
                <a:solidFill>
                  <a:srgbClr val="AD901F"/>
                </a:solidFill>
                <a:latin typeface="Segoe UI Symbol"/>
                <a:cs typeface="Segoe UI Symbol"/>
              </a:rPr>
              <a:t>O-MED</a:t>
            </a:r>
            <a:endParaRPr sz="2400">
              <a:latin typeface="Segoe UI Symbol"/>
              <a:cs typeface="Segoe UI Symbo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4625" y="3800475"/>
            <a:ext cx="3982719" cy="30670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1723135"/>
            <a:ext cx="4123054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139700" algn="ctr">
              <a:lnSpc>
                <a:spcPct val="1056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Espacio gastronómico donde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5" dirty="0">
                <a:latin typeface="Calibri"/>
                <a:cs typeface="Calibri"/>
              </a:rPr>
              <a:t>resalta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aceite </a:t>
            </a:r>
            <a:r>
              <a:rPr sz="1800" b="1" spc="-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oliva </a:t>
            </a:r>
            <a:r>
              <a:rPr sz="1800" b="1" spc="-5" dirty="0">
                <a:latin typeface="Calibri"/>
                <a:cs typeface="Calibri"/>
              </a:rPr>
              <a:t>virgen extra </a:t>
            </a:r>
            <a:r>
              <a:rPr sz="1800" spc="-5" dirty="0">
                <a:latin typeface="Calibri"/>
                <a:cs typeface="Calibri"/>
              </a:rPr>
              <a:t>como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diferenciador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" dirty="0">
                <a:latin typeface="Calibri"/>
                <a:cs typeface="Calibri"/>
              </a:rPr>
              <a:t> plato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32384" marR="26670" algn="ctr">
              <a:lnSpc>
                <a:spcPts val="1910"/>
              </a:lnSpc>
            </a:pPr>
            <a:r>
              <a:rPr sz="1600" b="1" spc="-10" dirty="0">
                <a:solidFill>
                  <a:srgbClr val="AD901F"/>
                </a:solidFill>
                <a:latin typeface="Times New Roman"/>
                <a:cs typeface="Times New Roman"/>
              </a:rPr>
              <a:t>Chef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invitada: Nieves </a:t>
            </a:r>
            <a:r>
              <a:rPr sz="1600" b="1" dirty="0">
                <a:solidFill>
                  <a:srgbClr val="AD901F"/>
                </a:solidFill>
                <a:latin typeface="Times New Roman"/>
                <a:cs typeface="Times New Roman"/>
              </a:rPr>
              <a:t>Barragán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de restaurante </a:t>
            </a:r>
            <a:r>
              <a:rPr sz="1600" b="1" spc="-385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AD901F"/>
                </a:solidFill>
                <a:latin typeface="Times New Roman"/>
                <a:cs typeface="Times New Roman"/>
              </a:rPr>
              <a:t>“Sabor</a:t>
            </a:r>
            <a:r>
              <a:rPr sz="1600" b="1" spc="-3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AD901F"/>
                </a:solidFill>
                <a:latin typeface="Times New Roman"/>
                <a:cs typeface="Times New Roman"/>
              </a:rPr>
              <a:t>“en</a:t>
            </a:r>
            <a:r>
              <a:rPr sz="1600" b="1" spc="-3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AD901F"/>
                </a:solidFill>
                <a:latin typeface="Times New Roman"/>
                <a:cs typeface="Times New Roman"/>
              </a:rPr>
              <a:t>Londres</a:t>
            </a:r>
            <a:r>
              <a:rPr sz="1600" b="1" spc="-35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AD901F"/>
                </a:solidFill>
                <a:latin typeface="Times New Roman"/>
                <a:cs typeface="Times New Roman"/>
              </a:rPr>
              <a:t>con</a:t>
            </a:r>
            <a:r>
              <a:rPr sz="1600" b="1" spc="-3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AD901F"/>
                </a:solidFill>
                <a:latin typeface="Times New Roman"/>
                <a:cs typeface="Times New Roman"/>
              </a:rPr>
              <a:t>una</a:t>
            </a:r>
            <a:r>
              <a:rPr sz="1600" b="1" spc="-3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AD901F"/>
                </a:solidFill>
                <a:latin typeface="Times New Roman"/>
                <a:cs typeface="Times New Roman"/>
              </a:rPr>
              <a:t>estrella</a:t>
            </a:r>
            <a:r>
              <a:rPr sz="1600" b="1" spc="-1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AD901F"/>
                </a:solidFill>
                <a:latin typeface="Times New Roman"/>
                <a:cs typeface="Times New Roman"/>
              </a:rPr>
              <a:t>Michelin.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839"/>
              </a:lnSpc>
            </a:pPr>
            <a:r>
              <a:rPr sz="1600" b="1" spc="-10" dirty="0">
                <a:solidFill>
                  <a:srgbClr val="AD901F"/>
                </a:solidFill>
                <a:latin typeface="Times New Roman"/>
                <a:cs typeface="Times New Roman"/>
              </a:rPr>
              <a:t>Propuestas</a:t>
            </a:r>
            <a:r>
              <a:rPr sz="1600" b="1" spc="-55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gastronómicas</a:t>
            </a:r>
            <a:r>
              <a:rPr sz="1600" b="1" spc="-25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preparadas</a:t>
            </a:r>
            <a:r>
              <a:rPr sz="1600" b="1" spc="-55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por</a:t>
            </a:r>
            <a:r>
              <a:rPr sz="1600" b="1" spc="-85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Paco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14"/>
              </a:lnSpc>
            </a:pP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de</a:t>
            </a:r>
            <a:r>
              <a:rPr sz="1600" b="1" spc="-5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“Taberna</a:t>
            </a:r>
            <a:r>
              <a:rPr sz="1600" b="1" spc="-2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Belmonte” en</a:t>
            </a:r>
            <a:r>
              <a:rPr sz="1600" b="1" spc="10" dirty="0">
                <a:solidFill>
                  <a:srgbClr val="AD90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AD901F"/>
                </a:solidFill>
                <a:latin typeface="Times New Roman"/>
                <a:cs typeface="Times New Roman"/>
              </a:rPr>
              <a:t>Granada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4575" y="3981450"/>
            <a:ext cx="2157094" cy="2875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1261" y="3968750"/>
            <a:ext cx="2158731" cy="28752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4000500"/>
            <a:ext cx="2112632" cy="28441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6600" y="638822"/>
            <a:ext cx="1656067" cy="22066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1080" y="740625"/>
            <a:ext cx="1654807" cy="2206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Experiencias</a:t>
            </a:r>
            <a:r>
              <a:rPr spc="-35" dirty="0"/>
              <a:t> </a:t>
            </a:r>
            <a:r>
              <a:rPr spc="-5" dirty="0"/>
              <a:t>únicas</a:t>
            </a:r>
            <a:r>
              <a:rPr spc="-10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O-Med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404620">
              <a:lnSpc>
                <a:spcPct val="100000"/>
              </a:lnSpc>
              <a:spcBef>
                <a:spcPts val="635"/>
              </a:spcBef>
            </a:pPr>
            <a:r>
              <a:rPr dirty="0"/>
              <a:t>4)</a:t>
            </a:r>
            <a:r>
              <a:rPr spc="-105" dirty="0"/>
              <a:t> </a:t>
            </a:r>
            <a:r>
              <a:rPr dirty="0"/>
              <a:t>Eventos</a:t>
            </a:r>
          </a:p>
          <a:p>
            <a:pPr marL="1404620" marR="5080">
              <a:lnSpc>
                <a:spcPct val="99400"/>
              </a:lnSpc>
              <a:spcBef>
                <a:spcPts val="330"/>
              </a:spcBef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Queremos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compartir</a:t>
            </a:r>
            <a:r>
              <a:rPr sz="1200" b="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nuestra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</a:t>
            </a:r>
            <a:r>
              <a:rPr sz="1200" b="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contigo.</a:t>
            </a:r>
            <a:r>
              <a:rPr sz="1200" b="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Además,</a:t>
            </a:r>
            <a:r>
              <a:rPr sz="1200" b="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ofrecemos</a:t>
            </a:r>
            <a:r>
              <a:rPr sz="1200" b="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la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posibilidad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alquilar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espacio</a:t>
            </a:r>
            <a:r>
              <a:rPr sz="1200" b="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para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la 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organización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eventos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hasta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100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personas;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congresos,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formaciones,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eventos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personalizados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b="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catas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dirigidas,</a:t>
            </a:r>
            <a:r>
              <a:rPr sz="1200" b="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visitas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de</a:t>
            </a:r>
            <a:r>
              <a:rPr sz="1200" b="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chefs</a:t>
            </a:r>
            <a:r>
              <a:rPr sz="1200" b="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b="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importadores…-</a:t>
            </a:r>
            <a:r>
              <a:rPr sz="1200" b="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Teniendo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siempre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un</a:t>
            </a:r>
            <a:r>
              <a:rPr sz="1200" b="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objetivo</a:t>
            </a:r>
            <a:r>
              <a:rPr sz="1200" b="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claro: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que nuestros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clientes</a:t>
            </a:r>
            <a:r>
              <a:rPr sz="1200" b="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puedan</a:t>
            </a:r>
            <a:r>
              <a:rPr sz="1200" b="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disfrutar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b="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una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experiencia </a:t>
            </a:r>
            <a:r>
              <a:rPr sz="1200" b="0" spc="-2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completa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y</a:t>
            </a:r>
            <a:r>
              <a:rPr sz="1200" b="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exclusiva.</a:t>
            </a:r>
            <a:endParaRPr sz="1200">
              <a:latin typeface="Times New Roman"/>
              <a:cs typeface="Times New Roman"/>
            </a:endParaRPr>
          </a:p>
          <a:p>
            <a:pPr marL="1391920"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404620">
              <a:lnSpc>
                <a:spcPct val="100000"/>
              </a:lnSpc>
              <a:spcBef>
                <a:spcPts val="5"/>
              </a:spcBef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O-Med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hoy</a:t>
            </a:r>
            <a:r>
              <a:rPr sz="1200" b="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un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espacio</a:t>
            </a:r>
            <a:r>
              <a:rPr sz="1200" b="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abierto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donde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poder</a:t>
            </a:r>
            <a:r>
              <a:rPr sz="1200" b="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celebrar</a:t>
            </a:r>
            <a:r>
              <a:rPr sz="1200" b="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todo</a:t>
            </a:r>
            <a:r>
              <a:rPr sz="1200" b="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tipo de</a:t>
            </a:r>
            <a:r>
              <a:rPr sz="1200" b="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eventos: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Celebraciones,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b="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eventos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Presentaciones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de</a:t>
            </a:r>
            <a:r>
              <a:rPr sz="1200" b="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producto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Exposiciones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Conciertos,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280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Conferencias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Charlas,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Coloquios,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cursos,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reuniones</a:t>
            </a:r>
            <a:r>
              <a:rPr sz="1200" b="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b="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comidas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de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 empresa.</a:t>
            </a:r>
            <a:endParaRPr sz="1200">
              <a:latin typeface="Times New Roman"/>
              <a:cs typeface="Times New Roman"/>
            </a:endParaRPr>
          </a:p>
          <a:p>
            <a:pPr marL="174752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1747520" algn="l"/>
                <a:tab pos="1748155" algn="l"/>
              </a:tabLst>
            </a:pP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Grabación</a:t>
            </a:r>
            <a:r>
              <a:rPr sz="1200" b="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b="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programas</a:t>
            </a:r>
            <a:r>
              <a:rPr sz="1200" b="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 TV,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radio,</a:t>
            </a:r>
            <a:r>
              <a:rPr sz="1200" b="0" dirty="0">
                <a:solidFill>
                  <a:srgbClr val="333333"/>
                </a:solidFill>
                <a:latin typeface="Times New Roman"/>
                <a:cs typeface="Times New Roman"/>
              </a:rPr>
              <a:t> spots</a:t>
            </a:r>
            <a:r>
              <a:rPr sz="1200" b="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0" spc="-5" dirty="0">
                <a:solidFill>
                  <a:srgbClr val="333333"/>
                </a:solidFill>
                <a:latin typeface="Times New Roman"/>
                <a:cs typeface="Times New Roman"/>
              </a:rPr>
              <a:t>publicitarios.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7110" y="869276"/>
            <a:ext cx="7823200" cy="5832475"/>
            <a:chOff x="2277110" y="869276"/>
            <a:chExt cx="7823200" cy="5832475"/>
          </a:xfrm>
        </p:grpSpPr>
        <p:sp>
          <p:nvSpPr>
            <p:cNvPr id="3" name="object 3"/>
            <p:cNvSpPr/>
            <p:nvPr/>
          </p:nvSpPr>
          <p:spPr>
            <a:xfrm>
              <a:off x="6977380" y="869276"/>
              <a:ext cx="1728470" cy="1316990"/>
            </a:xfrm>
            <a:custGeom>
              <a:avLst/>
              <a:gdLst/>
              <a:ahLst/>
              <a:cxnLst/>
              <a:rect l="l" t="t" r="r" b="b"/>
              <a:pathLst>
                <a:path w="1728470" h="1316989">
                  <a:moveTo>
                    <a:pt x="1728470" y="0"/>
                  </a:moveTo>
                  <a:lnTo>
                    <a:pt x="0" y="0"/>
                  </a:lnTo>
                  <a:lnTo>
                    <a:pt x="0" y="1316748"/>
                  </a:lnTo>
                  <a:lnTo>
                    <a:pt x="1728470" y="1316748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5740" y="1911477"/>
              <a:ext cx="3823956" cy="270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7110" y="4040949"/>
              <a:ext cx="3609339" cy="2660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3815" y="3973334"/>
              <a:ext cx="3706494" cy="268197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03779" y="1924303"/>
            <a:ext cx="2769870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5715">
              <a:lnSpc>
                <a:spcPts val="2760"/>
              </a:lnSpc>
              <a:spcBef>
                <a:spcPts val="290"/>
              </a:spcBef>
            </a:pPr>
            <a:r>
              <a:rPr spc="-5" dirty="0"/>
              <a:t>Evento organizado </a:t>
            </a:r>
            <a:r>
              <a:rPr dirty="0"/>
              <a:t> </a:t>
            </a:r>
            <a:r>
              <a:rPr spc="-5" dirty="0"/>
              <a:t>po</a:t>
            </a:r>
            <a:r>
              <a:rPr dirty="0"/>
              <a:t>r</a:t>
            </a:r>
            <a:r>
              <a:rPr spc="-45" dirty="0"/>
              <a:t> </a:t>
            </a:r>
            <a:r>
              <a:rPr spc="5" dirty="0"/>
              <a:t>l</a:t>
            </a:r>
            <a:r>
              <a:rPr dirty="0"/>
              <a:t>a</a:t>
            </a:r>
            <a:r>
              <a:rPr spc="-145" dirty="0"/>
              <a:t> </a:t>
            </a:r>
            <a:r>
              <a:rPr spc="-10" dirty="0"/>
              <a:t>AE</a:t>
            </a:r>
            <a:r>
              <a:rPr spc="5" dirty="0"/>
              <a:t>C</a:t>
            </a:r>
            <a:r>
              <a:rPr dirty="0"/>
              <a:t>C</a:t>
            </a:r>
            <a:r>
              <a:rPr spc="-10" dirty="0"/>
              <a:t> </a:t>
            </a:r>
            <a:r>
              <a:rPr dirty="0"/>
              <a:t>(50</a:t>
            </a:r>
            <a:r>
              <a:rPr spc="-5" dirty="0"/>
              <a:t>p</a:t>
            </a:r>
            <a:r>
              <a:rPr dirty="0"/>
              <a:t>ax)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4248" y="1217891"/>
            <a:ext cx="8441055" cy="5512435"/>
            <a:chOff x="1984248" y="1217891"/>
            <a:chExt cx="8441055" cy="5512435"/>
          </a:xfrm>
        </p:grpSpPr>
        <p:sp>
          <p:nvSpPr>
            <p:cNvPr id="3" name="object 3"/>
            <p:cNvSpPr/>
            <p:nvPr/>
          </p:nvSpPr>
          <p:spPr>
            <a:xfrm>
              <a:off x="7233285" y="1217891"/>
              <a:ext cx="1728470" cy="1224280"/>
            </a:xfrm>
            <a:custGeom>
              <a:avLst/>
              <a:gdLst/>
              <a:ahLst/>
              <a:cxnLst/>
              <a:rect l="l" t="t" r="r" b="b"/>
              <a:pathLst>
                <a:path w="1728470" h="1224280">
                  <a:moveTo>
                    <a:pt x="1728470" y="0"/>
                  </a:moveTo>
                  <a:lnTo>
                    <a:pt x="0" y="0"/>
                  </a:lnTo>
                  <a:lnTo>
                    <a:pt x="0" y="1224279"/>
                  </a:lnTo>
                  <a:lnTo>
                    <a:pt x="1728470" y="1224279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4519" y="2182469"/>
              <a:ext cx="3613784" cy="25209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7625" y="4114774"/>
              <a:ext cx="3706494" cy="2504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0510" y="4229074"/>
              <a:ext cx="3804284" cy="25012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84248" y="1869947"/>
              <a:ext cx="3604260" cy="358140"/>
            </a:xfrm>
            <a:custGeom>
              <a:avLst/>
              <a:gdLst/>
              <a:ahLst/>
              <a:cxnLst/>
              <a:rect l="l" t="t" r="r" b="b"/>
              <a:pathLst>
                <a:path w="3604260" h="358139">
                  <a:moveTo>
                    <a:pt x="3604260" y="348996"/>
                  </a:moveTo>
                  <a:lnTo>
                    <a:pt x="0" y="348996"/>
                  </a:lnTo>
                  <a:lnTo>
                    <a:pt x="0" y="358140"/>
                  </a:lnTo>
                  <a:lnTo>
                    <a:pt x="3604260" y="358140"/>
                  </a:lnTo>
                  <a:lnTo>
                    <a:pt x="3604260" y="348996"/>
                  </a:lnTo>
                  <a:close/>
                </a:path>
                <a:path w="3604260" h="358139">
                  <a:moveTo>
                    <a:pt x="360426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604260" y="9144"/>
                  </a:lnTo>
                  <a:lnTo>
                    <a:pt x="36042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71548" y="1936496"/>
            <a:ext cx="356679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983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EXPERIENCIA</a:t>
            </a:r>
            <a:r>
              <a:rPr sz="1200" b="1" spc="-2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OMED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</a:pP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Nuestros</a:t>
            </a:r>
            <a:r>
              <a:rPr sz="1200" b="1" spc="-1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visitantes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gozan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de</a:t>
            </a:r>
            <a:r>
              <a:rPr sz="1200" b="1" spc="-1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la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 oportunidad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de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AD901F"/>
                </a:solidFill>
                <a:latin typeface="Calibri"/>
                <a:cs typeface="Calibri"/>
              </a:rPr>
              <a:t>ver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in 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situ,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los</a:t>
            </a:r>
            <a:r>
              <a:rPr sz="1200" b="1" spc="1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trabajos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de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extracción,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molienda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y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filtración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del </a:t>
            </a:r>
            <a:r>
              <a:rPr sz="1200" b="1" spc="-254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aceite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mientras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estamos</a:t>
            </a:r>
            <a:r>
              <a:rPr sz="1200" b="1" spc="-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en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campaña.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Fuera</a:t>
            </a:r>
            <a:r>
              <a:rPr sz="1200" b="1" spc="-1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ella,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trabajamos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para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acercar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al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máximo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al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cliente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a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nuestro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mundo,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y</a:t>
            </a:r>
            <a:r>
              <a:rPr sz="1200" b="1" spc="-1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con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 ello,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despertar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interés</a:t>
            </a:r>
            <a:r>
              <a:rPr sz="1200" b="1" spc="10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en algo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tan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desconocido. Desde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OMED</a:t>
            </a:r>
            <a:r>
              <a:rPr sz="1200" b="1" spc="5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a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vuestra</a:t>
            </a:r>
            <a:r>
              <a:rPr sz="1200" b="1" dirty="0">
                <a:solidFill>
                  <a:srgbClr val="AD901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AD901F"/>
                </a:solidFill>
                <a:latin typeface="Calibri"/>
                <a:cs typeface="Calibri"/>
              </a:rPr>
              <a:t>casa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130" y="350521"/>
            <a:ext cx="9143149" cy="6857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1284" y="2069083"/>
            <a:ext cx="3386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</a:t>
            </a:r>
            <a:r>
              <a:rPr spc="5" dirty="0"/>
              <a:t>i</a:t>
            </a:r>
            <a:r>
              <a:rPr spc="-10" dirty="0"/>
              <a:t>st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teg</a:t>
            </a:r>
            <a:r>
              <a:rPr spc="-10" dirty="0"/>
              <a:t>r</a:t>
            </a:r>
            <a:r>
              <a:rPr dirty="0"/>
              <a:t>al</a:t>
            </a:r>
            <a:r>
              <a:rPr spc="-4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spc="-10" dirty="0"/>
              <a:t>A</a:t>
            </a:r>
            <a:r>
              <a:rPr spc="5" dirty="0"/>
              <a:t>l</a:t>
            </a:r>
            <a:r>
              <a:rPr dirty="0"/>
              <a:t>maz</a:t>
            </a:r>
            <a:r>
              <a:rPr spc="-15" dirty="0"/>
              <a:t>a</a:t>
            </a:r>
            <a:r>
              <a:rPr dirty="0"/>
              <a:t>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321" y="2988741"/>
            <a:ext cx="6399147" cy="3303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172" y="1966976"/>
            <a:ext cx="343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</a:t>
            </a:r>
            <a:r>
              <a:rPr spc="5" dirty="0"/>
              <a:t>A</a:t>
            </a:r>
            <a:r>
              <a:rPr spc="-10" dirty="0"/>
              <a:t>D</a:t>
            </a:r>
            <a:r>
              <a:rPr dirty="0"/>
              <a:t>I</a:t>
            </a:r>
            <a:r>
              <a:rPr spc="-10" dirty="0"/>
              <a:t>C</a:t>
            </a:r>
            <a:r>
              <a:rPr dirty="0"/>
              <a:t>I</a:t>
            </a:r>
            <a:r>
              <a:rPr spc="5" dirty="0"/>
              <a:t>O</a:t>
            </a:r>
            <a:r>
              <a:rPr dirty="0"/>
              <a:t>N</a:t>
            </a:r>
            <a:r>
              <a:rPr spc="-150" dirty="0"/>
              <a:t> </a:t>
            </a:r>
            <a:r>
              <a:rPr spc="-5" dirty="0"/>
              <a:t>F</a:t>
            </a:r>
            <a:r>
              <a:rPr spc="-10" dirty="0"/>
              <a:t>A</a:t>
            </a:r>
            <a:r>
              <a:rPr dirty="0"/>
              <a:t>MI</a:t>
            </a:r>
            <a:r>
              <a:rPr spc="-5" dirty="0"/>
              <a:t>L</a:t>
            </a:r>
            <a:r>
              <a:rPr spc="10" dirty="0"/>
              <a:t>I</a:t>
            </a:r>
            <a:r>
              <a:rPr spc="-10" dirty="0"/>
              <a:t>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7935" y="2568955"/>
            <a:ext cx="4170679" cy="1392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Calibri"/>
                <a:cs typeface="Calibri"/>
              </a:rPr>
              <a:t>O-Med</a:t>
            </a:r>
            <a:r>
              <a:rPr sz="1800" dirty="0">
                <a:latin typeface="Calibri"/>
                <a:cs typeface="Calibri"/>
              </a:rPr>
              <a:t> 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empresa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familiar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enfocada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hacia 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calidad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orientada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búsqueda </a:t>
            </a:r>
            <a:r>
              <a:rPr sz="1800" dirty="0">
                <a:latin typeface="Calibri"/>
                <a:cs typeface="Calibri"/>
              </a:rPr>
              <a:t> de </a:t>
            </a:r>
            <a:r>
              <a:rPr sz="1800" spc="-5" dirty="0">
                <a:latin typeface="Calibri"/>
                <a:cs typeface="Calibri"/>
              </a:rPr>
              <a:t>la excelencia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sostenibilidad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nuestros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aceites. Llevamos </a:t>
            </a:r>
            <a:r>
              <a:rPr sz="1800" dirty="0">
                <a:latin typeface="Calibri"/>
                <a:cs typeface="Calibri"/>
              </a:rPr>
              <a:t>ya </a:t>
            </a:r>
            <a:r>
              <a:rPr sz="1800" spc="-5" dirty="0">
                <a:latin typeface="Calibri"/>
                <a:cs typeface="Calibri"/>
              </a:rPr>
              <a:t>20 años de trayectoria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caracterizada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espíritu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de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constante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7935" y="3935755"/>
            <a:ext cx="744855" cy="572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</a:pPr>
            <a:r>
              <a:rPr sz="1800" dirty="0">
                <a:latin typeface="Calibri"/>
                <a:cs typeface="Calibri"/>
              </a:rPr>
              <a:t>mej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dirty="0">
                <a:latin typeface="Calibri"/>
                <a:cs typeface="Calibri"/>
              </a:rPr>
              <a:t>a,  </a:t>
            </a:r>
            <a:r>
              <a:rPr sz="1800" spc="-5" dirty="0">
                <a:latin typeface="Calibri"/>
                <a:cs typeface="Calibri"/>
              </a:rPr>
              <a:t>calidad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3532" y="3935755"/>
            <a:ext cx="3284220" cy="572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6680" marR="5080" indent="-94615">
              <a:lnSpc>
                <a:spcPts val="2150"/>
              </a:lnSpc>
              <a:spcBef>
                <a:spcPts val="180"/>
              </a:spcBef>
              <a:tabLst>
                <a:tab pos="1187450" algn="l"/>
                <a:tab pos="1243330" algn="l"/>
                <a:tab pos="1883410" algn="l"/>
                <a:tab pos="1969135" algn="l"/>
                <a:tab pos="2369820" algn="l"/>
                <a:tab pos="2964180" algn="l"/>
              </a:tabLst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ci</a:t>
            </a:r>
            <a:r>
              <a:rPr sz="1800" dirty="0">
                <a:latin typeface="Calibri"/>
                <a:cs typeface="Calibri"/>
              </a:rPr>
              <a:t>endo	A</a:t>
            </a:r>
            <a:r>
              <a:rPr sz="1800" spc="-5" dirty="0">
                <a:latin typeface="Calibri"/>
                <a:cs typeface="Calibri"/>
              </a:rPr>
              <a:t>OVE</a:t>
            </a:r>
            <a:r>
              <a:rPr sz="1800" dirty="0">
                <a:latin typeface="Calibri"/>
                <a:cs typeface="Calibri"/>
              </a:rPr>
              <a:t>s		de	ex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  ava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		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	p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io</a:t>
            </a:r>
            <a:r>
              <a:rPr sz="1800" dirty="0">
                <a:latin typeface="Calibri"/>
                <a:cs typeface="Calibri"/>
              </a:rPr>
              <a:t>s	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7707" y="4481194"/>
            <a:ext cx="4169410" cy="167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Calibri"/>
                <a:cs typeface="Calibri"/>
              </a:rPr>
              <a:t>importantes como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b="1" spc="-5" dirty="0">
                <a:latin typeface="Calibri"/>
                <a:cs typeface="Calibri"/>
              </a:rPr>
              <a:t>Mario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Solinas </a:t>
            </a:r>
            <a:r>
              <a:rPr sz="1800" b="1" spc="-5" dirty="0">
                <a:latin typeface="Calibri"/>
                <a:cs typeface="Calibri"/>
              </a:rPr>
              <a:t>del </a:t>
            </a:r>
            <a:r>
              <a:rPr sz="1800" b="1" spc="-10" dirty="0">
                <a:latin typeface="Calibri"/>
                <a:cs typeface="Calibri"/>
              </a:rPr>
              <a:t>COI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Ministerio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Agricultura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poder disfrutar </a:t>
            </a:r>
            <a:r>
              <a:rPr sz="1800" dirty="0">
                <a:latin typeface="Calibri"/>
                <a:cs typeface="Calibri"/>
              </a:rPr>
              <a:t>de una </a:t>
            </a:r>
            <a:r>
              <a:rPr sz="1800" spc="-5" dirty="0">
                <a:latin typeface="Calibri"/>
                <a:cs typeface="Calibri"/>
              </a:rPr>
              <a:t>experiencia completa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faltaba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disponer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edificio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altura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nuestro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AOVE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5"/>
              </a:spcBef>
            </a:pPr>
            <a:r>
              <a:rPr sz="1800" spc="-5" dirty="0">
                <a:latin typeface="Calibri"/>
                <a:cs typeface="Calibri"/>
              </a:rPr>
              <a:t>O-Med,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por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tenemos.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7407" y="3585464"/>
            <a:ext cx="3305175" cy="2212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Calibri"/>
                <a:cs typeface="Calibri"/>
              </a:rPr>
              <a:t>O-Med comienza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andadura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2004 </a:t>
            </a:r>
            <a:r>
              <a:rPr sz="1800" spc="-5" dirty="0">
                <a:latin typeface="Calibri"/>
                <a:cs typeface="Calibri"/>
              </a:rPr>
              <a:t>como productor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envasador,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aunque </a:t>
            </a:r>
            <a:r>
              <a:rPr sz="1800" spc="-5" dirty="0">
                <a:latin typeface="Calibri"/>
                <a:cs typeface="Calibri"/>
              </a:rPr>
              <a:t>la familia García-Casas está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relacionada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mundo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olivar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desde </a:t>
            </a:r>
            <a:r>
              <a:rPr sz="1800" spc="-5" dirty="0">
                <a:latin typeface="Calibri"/>
                <a:cs typeface="Calibri"/>
              </a:rPr>
              <a:t>hace décadas. Somos la 4º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Generación </a:t>
            </a:r>
            <a:r>
              <a:rPr sz="1800" dirty="0">
                <a:latin typeface="Calibri"/>
                <a:cs typeface="Calibri"/>
              </a:rPr>
              <a:t>de un </a:t>
            </a:r>
            <a:r>
              <a:rPr sz="1800" spc="-5" dirty="0">
                <a:latin typeface="Calibri"/>
                <a:cs typeface="Calibri"/>
              </a:rPr>
              <a:t>proyecto </a:t>
            </a:r>
            <a:r>
              <a:rPr sz="1800" dirty="0">
                <a:latin typeface="Calibri"/>
                <a:cs typeface="Calibri"/>
              </a:rPr>
              <a:t>con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mirada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puesta</a:t>
            </a:r>
            <a:r>
              <a:rPr sz="1800" dirty="0">
                <a:latin typeface="Calibri"/>
                <a:cs typeface="Calibri"/>
              </a:rPr>
              <a:t> 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futuro,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perder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nuestro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pasado.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6865" y="1146759"/>
            <a:ext cx="3239058" cy="2132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655" y="1421383"/>
            <a:ext cx="129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</a:t>
            </a:r>
            <a:r>
              <a:rPr spc="-125" dirty="0"/>
              <a:t> </a:t>
            </a:r>
            <a:r>
              <a:rPr spc="-5" dirty="0"/>
              <a:t>Green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4992" y="1930399"/>
            <a:ext cx="7766684" cy="442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O-Med</a:t>
            </a:r>
            <a:r>
              <a:rPr sz="16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apostamos</a:t>
            </a:r>
            <a:r>
              <a:rPr sz="16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por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sostenibilidad</a:t>
            </a:r>
            <a:r>
              <a:rPr sz="16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medio</a:t>
            </a:r>
            <a:r>
              <a:rPr sz="1600" b="1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ambiente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arquitectura</a:t>
            </a:r>
            <a:r>
              <a:rPr sz="16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edificio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tiene</a:t>
            </a:r>
            <a:r>
              <a:rPr sz="1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un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compromiso</a:t>
            </a:r>
            <a:r>
              <a:rPr sz="16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innegable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con la</a:t>
            </a:r>
            <a:r>
              <a:rPr sz="16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sostenibilidad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propio</a:t>
            </a:r>
            <a:r>
              <a:rPr sz="16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edificio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1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ha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conseguido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trabajar</a:t>
            </a:r>
            <a:r>
              <a:rPr sz="16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sin</a:t>
            </a:r>
            <a:r>
              <a:rPr sz="16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luz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artificial</a:t>
            </a:r>
            <a:r>
              <a:rPr sz="1600" b="1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durante</a:t>
            </a:r>
            <a:r>
              <a:rPr sz="1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6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día.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Clr>
                <a:srgbClr val="333333"/>
              </a:buClr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recicla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toda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6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agua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lluvia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 y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rocío.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185420" algn="l"/>
              </a:tabLst>
            </a:pPr>
            <a:r>
              <a:rPr sz="1600" spc="-7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60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edific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6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ac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6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600" b="1" spc="-80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5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600" b="1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65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ane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600" b="1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na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ura</a:t>
            </a:r>
            <a:r>
              <a:rPr sz="16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600" b="1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600" b="1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600" b="1" spc="-55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6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6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Clr>
                <a:srgbClr val="333333"/>
              </a:buClr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Energía</a:t>
            </a:r>
            <a:r>
              <a:rPr sz="1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solar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33"/>
              </a:buClr>
              <a:buFont typeface="Arial MT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1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realizan</a:t>
            </a:r>
            <a:r>
              <a:rPr sz="16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técnicas agronómicas</a:t>
            </a:r>
            <a:r>
              <a:rPr sz="16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comprometidas</a:t>
            </a:r>
            <a:r>
              <a:rPr sz="16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con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medio</a:t>
            </a:r>
            <a:r>
              <a:rPr sz="16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ambiente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Utilizar</a:t>
            </a:r>
            <a:r>
              <a:rPr sz="160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333333"/>
                </a:solidFill>
                <a:latin typeface="Times New Roman"/>
                <a:cs typeface="Times New Roman"/>
              </a:rPr>
              <a:t>como</a:t>
            </a:r>
            <a:r>
              <a:rPr sz="160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abono</a:t>
            </a:r>
            <a:r>
              <a:rPr sz="1600" b="1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los</a:t>
            </a:r>
            <a:r>
              <a:rPr sz="16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desechos</a:t>
            </a:r>
            <a:r>
              <a:rPr sz="16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60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proceso</a:t>
            </a:r>
            <a:r>
              <a:rPr sz="160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elaboración</a:t>
            </a:r>
            <a:r>
              <a:rPr sz="16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60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propio</a:t>
            </a:r>
            <a:r>
              <a:rPr sz="16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333333"/>
                </a:solidFill>
                <a:latin typeface="Times New Roman"/>
                <a:cs typeface="Times New Roman"/>
              </a:rPr>
              <a:t>AOVE</a:t>
            </a:r>
            <a:r>
              <a:rPr sz="160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6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los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restos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poda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optimización</a:t>
            </a:r>
            <a:r>
              <a:rPr sz="1600" b="1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6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uso</a:t>
            </a:r>
            <a:r>
              <a:rPr sz="16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b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agua</a:t>
            </a:r>
            <a:r>
              <a:rPr sz="16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mediante</a:t>
            </a:r>
            <a:r>
              <a:rPr sz="16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riego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por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goteo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enterrado.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Uso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 de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estaciones</a:t>
            </a:r>
            <a:r>
              <a:rPr sz="1600" b="1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meteorológicas</a:t>
            </a:r>
            <a:r>
              <a:rPr sz="1600" b="1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que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ayudan</a:t>
            </a:r>
            <a:r>
              <a:rPr sz="1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planificación</a:t>
            </a:r>
            <a:r>
              <a:rPr sz="1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actividades</a:t>
            </a:r>
            <a:r>
              <a:rPr sz="1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agrícolas.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Monitorización</a:t>
            </a:r>
            <a:r>
              <a:rPr sz="16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árbol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suelo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mediante</a:t>
            </a:r>
            <a:r>
              <a:rPr sz="16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utilización</a:t>
            </a:r>
            <a:r>
              <a:rPr sz="16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sensores.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Clr>
                <a:srgbClr val="333333"/>
              </a:buClr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Uso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hueso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aceituna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como</a:t>
            </a:r>
            <a:r>
              <a:rPr sz="16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combustible</a:t>
            </a:r>
            <a:r>
              <a:rPr sz="16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toda</a:t>
            </a:r>
            <a:r>
              <a:rPr sz="1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almazara.</a:t>
            </a:r>
            <a:endParaRPr sz="1600">
              <a:latin typeface="Times New Roman"/>
              <a:cs typeface="Times New Roman"/>
            </a:endParaRPr>
          </a:p>
          <a:p>
            <a:pPr marL="185420" marR="5080" indent="-173355">
              <a:lnSpc>
                <a:spcPts val="1900"/>
              </a:lnSpc>
              <a:spcBef>
                <a:spcPts val="80"/>
              </a:spcBef>
              <a:buFont typeface="Arial MT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Uno</a:t>
            </a:r>
            <a:r>
              <a:rPr sz="1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nuestros proyectos</a:t>
            </a:r>
            <a:r>
              <a:rPr sz="1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más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 importantes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donde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 apostamos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por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biodiversidad y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centrado </a:t>
            </a:r>
            <a:r>
              <a:rPr sz="1600" spc="-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en el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olivar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es el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proyecto</a:t>
            </a:r>
            <a:r>
              <a:rPr sz="1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OLIVARES</a:t>
            </a:r>
            <a:r>
              <a:rPr sz="1600" b="1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VIVOS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3955" y="887831"/>
            <a:ext cx="1179192" cy="1174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655" y="1419859"/>
            <a:ext cx="129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</a:t>
            </a:r>
            <a:r>
              <a:rPr spc="-125" dirty="0"/>
              <a:t> </a:t>
            </a:r>
            <a:r>
              <a:rPr spc="-5" dirty="0"/>
              <a:t>Green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405" y="2288539"/>
            <a:ext cx="8130540" cy="1303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400" spc="-5" dirty="0">
                <a:latin typeface="Times New Roman"/>
                <a:cs typeface="Times New Roman"/>
              </a:rPr>
              <a:t>Además, O-Med </a:t>
            </a:r>
            <a:r>
              <a:rPr sz="1400" dirty="0">
                <a:latin typeface="Times New Roman"/>
                <a:cs typeface="Times New Roman"/>
              </a:rPr>
              <a:t>es </a:t>
            </a:r>
            <a:r>
              <a:rPr sz="1400" spc="-5" dirty="0">
                <a:latin typeface="Times New Roman"/>
                <a:cs typeface="Times New Roman"/>
              </a:rPr>
              <a:t>participante </a:t>
            </a:r>
            <a:r>
              <a:rPr sz="1400" dirty="0">
                <a:latin typeface="Times New Roman"/>
                <a:cs typeface="Times New Roman"/>
              </a:rPr>
              <a:t>en el </a:t>
            </a:r>
            <a:r>
              <a:rPr sz="1400" spc="-5" dirty="0">
                <a:latin typeface="Times New Roman"/>
                <a:cs typeface="Times New Roman"/>
              </a:rPr>
              <a:t>proyecto </a:t>
            </a:r>
            <a:r>
              <a:rPr sz="1400" b="1" spc="-5" dirty="0">
                <a:latin typeface="Times New Roman"/>
                <a:cs typeface="Times New Roman"/>
              </a:rPr>
              <a:t>Olivares Vivos de </a:t>
            </a:r>
            <a:r>
              <a:rPr sz="1400" b="1" dirty="0">
                <a:latin typeface="Times New Roman"/>
                <a:cs typeface="Times New Roman"/>
              </a:rPr>
              <a:t>Seo </a:t>
            </a:r>
            <a:r>
              <a:rPr sz="1400" b="1" spc="-5" dirty="0">
                <a:latin typeface="Times New Roman"/>
                <a:cs typeface="Times New Roman"/>
              </a:rPr>
              <a:t>Birdlife, </a:t>
            </a:r>
            <a:r>
              <a:rPr sz="1400" dirty="0">
                <a:latin typeface="Times New Roman"/>
                <a:cs typeface="Times New Roman"/>
              </a:rPr>
              <a:t>que promueve la </a:t>
            </a:r>
            <a:r>
              <a:rPr sz="1400" spc="-5" dirty="0">
                <a:latin typeface="Times New Roman"/>
                <a:cs typeface="Times New Roman"/>
              </a:rPr>
              <a:t>proliferación </a:t>
            </a:r>
            <a:r>
              <a:rPr sz="1400" dirty="0">
                <a:latin typeface="Times New Roman"/>
                <a:cs typeface="Times New Roman"/>
              </a:rPr>
              <a:t>y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recuperación de flora </a:t>
            </a:r>
            <a:r>
              <a:rPr sz="1400" dirty="0">
                <a:latin typeface="Times New Roman"/>
                <a:cs typeface="Times New Roman"/>
              </a:rPr>
              <a:t>y </a:t>
            </a:r>
            <a:r>
              <a:rPr sz="1400" spc="-5" dirty="0">
                <a:latin typeface="Times New Roman"/>
                <a:cs typeface="Times New Roman"/>
              </a:rPr>
              <a:t>fauna autóctona generando </a:t>
            </a:r>
            <a:r>
              <a:rPr sz="1400" dirty="0">
                <a:latin typeface="Times New Roman"/>
                <a:cs typeface="Times New Roman"/>
              </a:rPr>
              <a:t>un </a:t>
            </a:r>
            <a:r>
              <a:rPr sz="1400" spc="-5" dirty="0">
                <a:latin typeface="Times New Roman"/>
                <a:cs typeface="Times New Roman"/>
              </a:rPr>
              <a:t>ecosistema rico </a:t>
            </a:r>
            <a:r>
              <a:rPr sz="1400" dirty="0">
                <a:latin typeface="Times New Roman"/>
                <a:cs typeface="Times New Roman"/>
              </a:rPr>
              <a:t>y variado. Para </a:t>
            </a:r>
            <a:r>
              <a:rPr sz="1400" spc="-5" dirty="0">
                <a:latin typeface="Times New Roman"/>
                <a:cs typeface="Times New Roman"/>
              </a:rPr>
              <a:t>ello se implementa la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plantación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flora autóctona, </a:t>
            </a:r>
            <a:r>
              <a:rPr sz="1400" dirty="0">
                <a:latin typeface="Times New Roman"/>
                <a:cs typeface="Times New Roman"/>
              </a:rPr>
              <a:t>la </a:t>
            </a:r>
            <a:r>
              <a:rPr sz="1400" spc="-5" dirty="0">
                <a:latin typeface="Times New Roman"/>
                <a:cs typeface="Times New Roman"/>
              </a:rPr>
              <a:t>creación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bebederos para animales, construcción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“Hoteles” para insectos </a:t>
            </a:r>
            <a:r>
              <a:rPr sz="1400" dirty="0">
                <a:latin typeface="Times New Roman"/>
                <a:cs typeface="Times New Roman"/>
              </a:rPr>
              <a:t>y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muchas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otras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actividades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provocan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que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haya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vida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nuestro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olivar.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67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Olivares Vivos se basa </a:t>
            </a:r>
            <a:r>
              <a:rPr sz="1400" spc="-10" dirty="0">
                <a:latin typeface="Times New Roman"/>
                <a:cs typeface="Times New Roman"/>
              </a:rPr>
              <a:t>en </a:t>
            </a:r>
            <a:r>
              <a:rPr sz="1400" spc="-5" dirty="0">
                <a:latin typeface="Times New Roman"/>
                <a:cs typeface="Times New Roman"/>
              </a:rPr>
              <a:t>un modelo de olivicultura sencillo, </a:t>
            </a:r>
            <a:r>
              <a:rPr sz="1400" dirty="0">
                <a:latin typeface="Times New Roman"/>
                <a:cs typeface="Times New Roman"/>
              </a:rPr>
              <a:t>en </a:t>
            </a:r>
            <a:r>
              <a:rPr sz="1400" spc="-10" dirty="0">
                <a:latin typeface="Times New Roman"/>
                <a:cs typeface="Times New Roman"/>
              </a:rPr>
              <a:t>el </a:t>
            </a:r>
            <a:r>
              <a:rPr sz="1400" dirty="0">
                <a:latin typeface="Times New Roman"/>
                <a:cs typeface="Times New Roman"/>
              </a:rPr>
              <a:t>que se </a:t>
            </a:r>
            <a:r>
              <a:rPr sz="1400" spc="-5" dirty="0">
                <a:latin typeface="Times New Roman"/>
                <a:cs typeface="Times New Roman"/>
              </a:rPr>
              <a:t>lucha </a:t>
            </a:r>
            <a:r>
              <a:rPr sz="1400" dirty="0">
                <a:latin typeface="Times New Roman"/>
                <a:cs typeface="Times New Roman"/>
              </a:rPr>
              <a:t>por la </a:t>
            </a:r>
            <a:r>
              <a:rPr sz="1400" spc="-5" dirty="0">
                <a:latin typeface="Times New Roman"/>
                <a:cs typeface="Times New Roman"/>
              </a:rPr>
              <a:t>recuperación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-5" dirty="0">
                <a:latin typeface="Times New Roman"/>
                <a:cs typeface="Times New Roman"/>
              </a:rPr>
              <a:t>fauna </a:t>
            </a:r>
            <a:r>
              <a:rPr sz="1400" dirty="0">
                <a:latin typeface="Times New Roman"/>
                <a:cs typeface="Times New Roman"/>
              </a:rPr>
              <a:t>y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flora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ayuda </a:t>
            </a:r>
            <a:r>
              <a:rPr sz="1400" spc="-10" dirty="0">
                <a:latin typeface="Times New Roman"/>
                <a:cs typeface="Times New Roman"/>
              </a:rPr>
              <a:t>en </a:t>
            </a:r>
            <a:r>
              <a:rPr sz="1400" dirty="0">
                <a:latin typeface="Times New Roman"/>
                <a:cs typeface="Times New Roman"/>
              </a:rPr>
              <a:t>el </a:t>
            </a:r>
            <a:r>
              <a:rPr sz="1400" b="1" spc="-5" dirty="0">
                <a:latin typeface="Times New Roman"/>
                <a:cs typeface="Times New Roman"/>
              </a:rPr>
              <a:t>cambio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climático.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345" y="5209821"/>
            <a:ext cx="2623819" cy="14744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045" y="4272560"/>
            <a:ext cx="2908638" cy="16363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3185" y="3650896"/>
            <a:ext cx="2435224" cy="16229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2790" y="649833"/>
            <a:ext cx="1503679" cy="1497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8008" y="1997455"/>
            <a:ext cx="399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Experiencias</a:t>
            </a:r>
            <a:r>
              <a:rPr spc="-35" dirty="0"/>
              <a:t> </a:t>
            </a:r>
            <a:r>
              <a:rPr spc="-5" dirty="0"/>
              <a:t>únicas</a:t>
            </a:r>
            <a:r>
              <a:rPr spc="-10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O-Med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2923" y="2575051"/>
            <a:ext cx="7589520" cy="3875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1)</a:t>
            </a:r>
            <a:r>
              <a:rPr sz="2000" b="1" spc="-20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Visita</a:t>
            </a:r>
            <a:r>
              <a:rPr sz="2000" b="1" spc="-2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Guiada</a:t>
            </a:r>
            <a:r>
              <a:rPr sz="2000" b="1" spc="-2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Almazara</a:t>
            </a:r>
            <a:r>
              <a:rPr sz="2000" b="1" spc="-20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O-Med,</a:t>
            </a:r>
            <a:r>
              <a:rPr sz="2000" b="1" spc="-2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gastronomía</a:t>
            </a:r>
            <a:r>
              <a:rPr sz="2000" b="1" spc="-1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arquitectura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99400"/>
              </a:lnSpc>
              <a:spcBef>
                <a:spcPts val="1480"/>
              </a:spcBef>
            </a:pP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Introducción</a:t>
            </a:r>
            <a:r>
              <a:rPr sz="12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al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mundo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aceite,</a:t>
            </a:r>
            <a:r>
              <a:rPr sz="12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visita</a:t>
            </a:r>
            <a:r>
              <a:rPr sz="12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guiada</a:t>
            </a:r>
            <a:r>
              <a:rPr sz="12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2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</a:t>
            </a:r>
            <a:r>
              <a:rPr sz="1200" b="1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donde se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explica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proceso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elaboración</a:t>
            </a:r>
            <a:r>
              <a:rPr sz="12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aceite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de 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oliva,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desde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recepción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fruto,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limpieza,</a:t>
            </a:r>
            <a:r>
              <a:rPr sz="12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batido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extracción,</a:t>
            </a:r>
            <a:r>
              <a:rPr sz="12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hasta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almacenaje</a:t>
            </a:r>
            <a:r>
              <a:rPr sz="12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envasado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degustación</a:t>
            </a:r>
            <a:r>
              <a:rPr sz="12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comentada </a:t>
            </a:r>
            <a:r>
              <a:rPr sz="1200" b="1" spc="-2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 nuestros</a:t>
            </a:r>
            <a:r>
              <a:rPr sz="12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aceites</a:t>
            </a:r>
            <a:r>
              <a:rPr sz="1200" b="1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O-Med</a:t>
            </a:r>
            <a:r>
              <a:rPr sz="1200" b="1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sus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distintas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variedades,</a:t>
            </a:r>
            <a:r>
              <a:rPr sz="12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donde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se darán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conocer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los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principios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básicos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del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análisis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sensorial: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sensaciones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olfativas,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gustativas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retronasales.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Todo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acompañado</a:t>
            </a:r>
            <a:r>
              <a:rPr sz="12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por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una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explicación</a:t>
            </a:r>
            <a:r>
              <a:rPr sz="12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nuestro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edificio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singular en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cuanto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su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arquitectura.</a:t>
            </a:r>
            <a:endParaRPr sz="1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Duración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aproximada: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60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90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minutos.</a:t>
            </a:r>
            <a:endParaRPr sz="1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Precio: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15€/persona</a:t>
            </a:r>
            <a:r>
              <a:rPr sz="120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(precios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para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grupos de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min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10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personas)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2)</a:t>
            </a:r>
            <a:r>
              <a:rPr sz="2000" b="1" spc="-30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Visita</a:t>
            </a:r>
            <a:r>
              <a:rPr sz="2000" b="1" spc="-2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Guiada</a:t>
            </a:r>
            <a:r>
              <a:rPr sz="2000" b="1" spc="-20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A7A7A"/>
                </a:solidFill>
                <a:latin typeface="Times New Roman"/>
                <a:cs typeface="Times New Roman"/>
              </a:rPr>
              <a:t>Almazara</a:t>
            </a:r>
            <a:r>
              <a:rPr sz="2000" b="1" spc="10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+</a:t>
            </a:r>
            <a:r>
              <a:rPr sz="2000" b="1" spc="-15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A7A7A"/>
                </a:solidFill>
                <a:latin typeface="Times New Roman"/>
                <a:cs typeface="Times New Roman"/>
              </a:rPr>
              <a:t>Olivar</a:t>
            </a:r>
            <a:endParaRPr sz="2000">
              <a:latin typeface="Times New Roman"/>
              <a:cs typeface="Times New Roman"/>
            </a:endParaRPr>
          </a:p>
          <a:p>
            <a:pPr marL="12700" marR="69215">
              <a:lnSpc>
                <a:spcPts val="1420"/>
              </a:lnSpc>
              <a:spcBef>
                <a:spcPts val="385"/>
              </a:spcBef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Conoce el 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olivo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árbol</a:t>
            </a:r>
            <a:r>
              <a:rPr sz="12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milenario.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Salida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hacia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olivar,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situado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3km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almazara.</a:t>
            </a:r>
            <a:r>
              <a:rPr sz="12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Divisando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nuestros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campos,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continuación,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nos marchamos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para el olivar, árboles jóvenes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junto a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árboles centenarios,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para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descubrir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así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sus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singulares </a:t>
            </a:r>
            <a:r>
              <a:rPr sz="1200" spc="-2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formas,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fruto,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sus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cuidados,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formas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riego,</a:t>
            </a:r>
            <a:r>
              <a:rPr sz="12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fauna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  <a:p>
            <a:pPr marL="12700" marR="343535">
              <a:lnSpc>
                <a:spcPts val="1430"/>
              </a:lnSpc>
              <a:spcBef>
                <a:spcPts val="315"/>
              </a:spcBef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Continuaremos el recorrido con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la visita a la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almazara, poniendo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el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broche final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con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la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degustación comentada 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de </a:t>
            </a:r>
            <a:r>
              <a:rPr sz="1200" b="1" spc="-2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nuestros aceites</a:t>
            </a:r>
            <a:r>
              <a:rPr sz="12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O-Med</a:t>
            </a:r>
            <a:endParaRPr sz="1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Duración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aproximada: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120min</a:t>
            </a:r>
            <a:endParaRPr sz="1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Precio: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30€/persona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(Precio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 para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grupos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10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personas)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2380" y="0"/>
            <a:ext cx="9143149" cy="68554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40442" y="5546852"/>
            <a:ext cx="40487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i="1" spc="70" dirty="0">
                <a:latin typeface="Times New Roman"/>
                <a:cs typeface="Times New Roman"/>
              </a:rPr>
              <a:t>O-Med…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500" spc="60" dirty="0">
                <a:latin typeface="Calibri"/>
                <a:cs typeface="Calibri"/>
              </a:rPr>
              <a:t>new</a:t>
            </a:r>
            <a:r>
              <a:rPr sz="2500" spc="185" dirty="0">
                <a:latin typeface="Calibri"/>
                <a:cs typeface="Calibri"/>
              </a:rPr>
              <a:t> </a:t>
            </a:r>
            <a:r>
              <a:rPr sz="2500" spc="50" dirty="0">
                <a:latin typeface="Calibri"/>
                <a:cs typeface="Calibri"/>
              </a:rPr>
              <a:t>generation</a:t>
            </a:r>
            <a:r>
              <a:rPr sz="2500" spc="190" dirty="0">
                <a:latin typeface="Calibri"/>
                <a:cs typeface="Calibri"/>
              </a:rPr>
              <a:t> </a:t>
            </a:r>
            <a:r>
              <a:rPr sz="2500" spc="35" dirty="0">
                <a:latin typeface="Calibri"/>
                <a:cs typeface="Calibri"/>
              </a:rPr>
              <a:t>oils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7100" y="942339"/>
            <a:ext cx="7583170" cy="4632960"/>
            <a:chOff x="2197100" y="942339"/>
            <a:chExt cx="7583170" cy="4632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7100" y="1027689"/>
              <a:ext cx="2990849" cy="20948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3795" y="3365428"/>
              <a:ext cx="4133849" cy="22093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5625" y="942339"/>
              <a:ext cx="2874644" cy="22764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550" y="533412"/>
            <a:ext cx="1639556" cy="25177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62150" y="889647"/>
            <a:ext cx="2882265" cy="2161540"/>
            <a:chOff x="1962150" y="889647"/>
            <a:chExt cx="2882265" cy="2161540"/>
          </a:xfrm>
        </p:grpSpPr>
        <p:sp>
          <p:nvSpPr>
            <p:cNvPr id="4" name="object 4"/>
            <p:cNvSpPr/>
            <p:nvPr/>
          </p:nvSpPr>
          <p:spPr>
            <a:xfrm>
              <a:off x="2574290" y="986802"/>
              <a:ext cx="1443355" cy="1150620"/>
            </a:xfrm>
            <a:custGeom>
              <a:avLst/>
              <a:gdLst/>
              <a:ahLst/>
              <a:cxnLst/>
              <a:rect l="l" t="t" r="r" b="b"/>
              <a:pathLst>
                <a:path w="1443354" h="1150620">
                  <a:moveTo>
                    <a:pt x="1443355" y="0"/>
                  </a:moveTo>
                  <a:lnTo>
                    <a:pt x="0" y="0"/>
                  </a:lnTo>
                  <a:lnTo>
                    <a:pt x="0" y="1150620"/>
                  </a:lnTo>
                  <a:lnTo>
                    <a:pt x="1443355" y="1150620"/>
                  </a:lnTo>
                  <a:lnTo>
                    <a:pt x="1443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150" y="889647"/>
              <a:ext cx="2882252" cy="216153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0954" y="2632087"/>
            <a:ext cx="2461894" cy="37096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9475" y="3415677"/>
            <a:ext cx="1809102" cy="28746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48625" y="3257578"/>
            <a:ext cx="2356472" cy="36004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9460" y="5786120"/>
            <a:ext cx="77463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70" dirty="0">
                <a:solidFill>
                  <a:srgbClr val="AD901F"/>
                </a:solidFill>
                <a:latin typeface="Segoe UI Symbol"/>
                <a:cs typeface="Segoe UI Symbol"/>
              </a:rPr>
              <a:t>Un</a:t>
            </a:r>
            <a:r>
              <a:rPr sz="2500" spc="330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60" dirty="0">
                <a:solidFill>
                  <a:srgbClr val="AD901F"/>
                </a:solidFill>
                <a:latin typeface="Segoe UI Symbol"/>
                <a:cs typeface="Segoe UI Symbol"/>
              </a:rPr>
              <a:t>entorno</a:t>
            </a:r>
            <a:r>
              <a:rPr sz="2500" spc="325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50" dirty="0">
                <a:solidFill>
                  <a:srgbClr val="AD901F"/>
                </a:solidFill>
                <a:latin typeface="Segoe UI Symbol"/>
                <a:cs typeface="Segoe UI Symbol"/>
              </a:rPr>
              <a:t>inigualable</a:t>
            </a:r>
            <a:r>
              <a:rPr sz="2500" spc="330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55" dirty="0">
                <a:solidFill>
                  <a:srgbClr val="AD901F"/>
                </a:solidFill>
                <a:latin typeface="Segoe UI Symbol"/>
                <a:cs typeface="Segoe UI Symbol"/>
              </a:rPr>
              <a:t>a</a:t>
            </a:r>
            <a:r>
              <a:rPr sz="2500" spc="325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45" dirty="0">
                <a:solidFill>
                  <a:srgbClr val="AD901F"/>
                </a:solidFill>
                <a:latin typeface="Segoe UI Symbol"/>
                <a:cs typeface="Segoe UI Symbol"/>
              </a:rPr>
              <a:t>los</a:t>
            </a:r>
            <a:r>
              <a:rPr sz="2500" spc="330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50" dirty="0">
                <a:solidFill>
                  <a:srgbClr val="AD901F"/>
                </a:solidFill>
                <a:latin typeface="Segoe UI Symbol"/>
                <a:cs typeface="Segoe UI Symbol"/>
              </a:rPr>
              <a:t>pies</a:t>
            </a:r>
            <a:r>
              <a:rPr sz="2500" spc="315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65" dirty="0">
                <a:solidFill>
                  <a:srgbClr val="AD901F"/>
                </a:solidFill>
                <a:latin typeface="Segoe UI Symbol"/>
                <a:cs typeface="Segoe UI Symbol"/>
              </a:rPr>
              <a:t>de</a:t>
            </a:r>
            <a:r>
              <a:rPr sz="2500" spc="335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45" dirty="0">
                <a:solidFill>
                  <a:srgbClr val="AD901F"/>
                </a:solidFill>
                <a:latin typeface="Segoe UI Symbol"/>
                <a:cs typeface="Segoe UI Symbol"/>
              </a:rPr>
              <a:t>Sierra</a:t>
            </a:r>
            <a:r>
              <a:rPr sz="2500" spc="320" dirty="0">
                <a:solidFill>
                  <a:srgbClr val="AD901F"/>
                </a:solidFill>
                <a:latin typeface="Segoe UI Symbol"/>
                <a:cs typeface="Segoe UI Symbol"/>
              </a:rPr>
              <a:t> </a:t>
            </a:r>
            <a:r>
              <a:rPr sz="2500" spc="65" dirty="0">
                <a:solidFill>
                  <a:srgbClr val="AD901F"/>
                </a:solidFill>
                <a:latin typeface="Segoe UI Symbol"/>
                <a:cs typeface="Segoe UI Symbol"/>
              </a:rPr>
              <a:t>Nevada</a:t>
            </a:r>
            <a:endParaRPr sz="2500">
              <a:latin typeface="Segoe UI Symbol"/>
              <a:cs typeface="Segoe UI Symbo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364" y="612980"/>
            <a:ext cx="7246399" cy="5046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1075</Words>
  <Application>Microsoft Office PowerPoint</Application>
  <PresentationFormat>Personalizado</PresentationFormat>
  <Paragraphs>73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 MT</vt:lpstr>
      <vt:lpstr>Calibri</vt:lpstr>
      <vt:lpstr>Segoe UI Symbol</vt:lpstr>
      <vt:lpstr>Times New Roman</vt:lpstr>
      <vt:lpstr>Office Theme</vt:lpstr>
      <vt:lpstr>Presentación de PowerPoint</vt:lpstr>
      <vt:lpstr>Vista Integral a Almazara</vt:lpstr>
      <vt:lpstr>TRADICION FAMILIAR</vt:lpstr>
      <vt:lpstr>Go Green</vt:lpstr>
      <vt:lpstr>Go Green</vt:lpstr>
      <vt:lpstr>Experiencias únicas en O-Med</vt:lpstr>
      <vt:lpstr>Presentación de PowerPoint</vt:lpstr>
      <vt:lpstr>Presentación de PowerPoint</vt:lpstr>
      <vt:lpstr>Presentación de PowerPoint</vt:lpstr>
      <vt:lpstr>Experiencias únicas en O-Med</vt:lpstr>
      <vt:lpstr>Espacio showcooking para  cocinar frente a Sierra  Nevada</vt:lpstr>
      <vt:lpstr>Presentación de PowerPoint</vt:lpstr>
      <vt:lpstr>Experiencias únicas en O-Med</vt:lpstr>
      <vt:lpstr>Evento organizado  por la AECC (50pax)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Omed-Presentación oleoturismo_g</dc:title>
  <dc:creator>Usuario</dc:creator>
  <cp:lastModifiedBy>O-Med Aceite de Oliva</cp:lastModifiedBy>
  <cp:revision>1</cp:revision>
  <dcterms:created xsi:type="dcterms:W3CDTF">2023-03-27T07:16:23Z</dcterms:created>
  <dcterms:modified xsi:type="dcterms:W3CDTF">2023-03-27T07:16:46Z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2023-03-27T00:00:00Z</vt:filetime>
  </property>
  <property fmtid="{D5CDD505-2E9C-101B-9397-08002B2CF9AE}" pid="3" name="Creator">
    <vt:lpwstr>Acrobat PDFMaker 22 para Word</vt:lpwstr>
  </property>
  <property fmtid="{D5CDD505-2E9C-101B-9397-08002B2CF9AE}" pid="4" name="LastSaved">
    <vt:filetime>2023-03-27T00:00:00Z</vt:filetime>
  </property>
</Properties>
</file>